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909345-DEE0-4B07-8E32-441AC9DA095E}" type="datetime1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рковы\Desktop\ОДД осенние шаблоны\hello_html_71aa03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08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4945" y="5320145"/>
            <a:ext cx="6137564" cy="11851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Старкова Екатерина Владимировна</a:t>
            </a:r>
            <a:br>
              <a:rPr lang="ru-RU" sz="2700" b="1" i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700" b="1" i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воспитатель 1 кв. категории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6710" y="287482"/>
            <a:ext cx="6248400" cy="4156363"/>
          </a:xfrm>
        </p:spPr>
        <p:txBody>
          <a:bodyPr>
            <a:norm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МБДОУ «Кочкуровский детский сад «Улыбка»</a:t>
            </a:r>
            <a:endParaRPr lang="ru-RU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i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Кочкуровского муниципального района РМ</a:t>
            </a:r>
            <a:endParaRPr lang="ru-RU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dirty="0" smtClean="0"/>
          </a:p>
          <a:p>
            <a:pPr algn="l"/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</a:t>
            </a: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b="1" i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СЦЕНАРИЙ ПРАЗДНИКА </a:t>
            </a:r>
            <a:r>
              <a:rPr lang="ru-RU" b="1" i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i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ru-RU" b="1" i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«ОСЕНЬ В ЛЕСУ»</a:t>
            </a:r>
            <a:endParaRPr lang="ru-RU" b="1" i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i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ru-RU" sz="1600" b="1" i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детей второй </a:t>
            </a:r>
            <a:r>
              <a:rPr lang="ru-RU" sz="1600" b="1" i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ГРУ</a:t>
            </a:r>
            <a:r>
              <a:rPr lang="ru-RU" sz="1600" b="1" i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ППЫ </a:t>
            </a:r>
            <a:r>
              <a:rPr lang="ru-RU" sz="1600" b="1" i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раннего дошкольного возраста)</a:t>
            </a:r>
            <a:endParaRPr lang="ru-RU" sz="1600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1028" name="Picture 4" descr="http://www.playcast.ru/uploads/2015/09/29/152590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047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Старковы\Desktop\осенние шаблоны\s222.jpg"/>
          <p:cNvPicPr>
            <a:picLocks noChangeAspect="1" noChangeArrowheads="1"/>
          </p:cNvPicPr>
          <p:nvPr/>
        </p:nvPicPr>
        <p:blipFill>
          <a:blip r:embed="rId2" cstate="print"/>
          <a:srcRect b="3030"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83674" y="0"/>
            <a:ext cx="7980218" cy="473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садятся на стульчики.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Ведущая: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Ребята, пока мы с вами гуляли и пели,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На нашей полянке вырос гриб -  Мухомор!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надевает на руку Мухомор: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Ведущая: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Здравствуй, грибок,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Здравствуй, дружок!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Мухоморчик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гриб лесной,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Тоненькая ножка!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Шляпка ярко- красная!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Белые горошки!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Мухоморчик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наши ребята поздороваются с тобой и с гостями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песенкой-игрой!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61" name="Picture 9" descr="http://cdn.optzilla.ru/b7/57/61/32/2920443/igrushka-antistressovaya-grib-muhom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2690" y="4002146"/>
            <a:ext cx="2728191" cy="2855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Старковы\Desktop\осенние шаблоны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36" y="457199"/>
            <a:ext cx="7051963" cy="2881745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rgbClr val="C00000"/>
                </a:solidFill>
                <a:effectLst/>
              </a:rPr>
              <a:t>Осенний танец под фонограмму.</a:t>
            </a:r>
            <a:br>
              <a:rPr lang="ru-RU" sz="2400" b="1" i="1" dirty="0" smtClean="0">
                <a:solidFill>
                  <a:srgbClr val="C00000"/>
                </a:solidFill>
                <a:effectLst/>
              </a:rPr>
            </a:br>
            <a:r>
              <a:rPr lang="ru-RU" sz="2400" i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>1.Мы ногами – топ-топ-топ,</a:t>
            </a:r>
            <a:br>
              <a:rPr lang="ru-RU" sz="2000" i="1" dirty="0" smtClean="0">
                <a:solidFill>
                  <a:srgbClr val="C0000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>Мы руками – хлоп-хлоп-хлоп!                         2 раза</a:t>
            </a:r>
            <a:br>
              <a:rPr lang="ru-RU" sz="2000" i="1" dirty="0" smtClean="0">
                <a:solidFill>
                  <a:srgbClr val="C0000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>И туда и сюда повернёмся без труда! </a:t>
            </a:r>
            <a:br>
              <a:rPr lang="ru-RU" sz="2000" i="1" dirty="0" smtClean="0">
                <a:solidFill>
                  <a:srgbClr val="C0000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>2.Мы головками кивнём,</a:t>
            </a:r>
            <a:br>
              <a:rPr lang="ru-RU" sz="2000" i="1" dirty="0" smtClean="0">
                <a:solidFill>
                  <a:srgbClr val="C0000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>Дружно ручками махнём!                                   2 раза</a:t>
            </a:r>
            <a:br>
              <a:rPr lang="ru-RU" sz="2000" i="1" dirty="0" smtClean="0">
                <a:solidFill>
                  <a:srgbClr val="C0000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>И туда и сюда повернёмся без труда! </a:t>
            </a:r>
            <a:br>
              <a:rPr lang="ru-RU" sz="2000" i="1" dirty="0" smtClean="0">
                <a:solidFill>
                  <a:srgbClr val="C0000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>3.Мы подпрыгнем высоко,</a:t>
            </a:r>
            <a:br>
              <a:rPr lang="ru-RU" sz="2000" i="1" dirty="0" smtClean="0">
                <a:solidFill>
                  <a:srgbClr val="C0000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>Прыгать вместе так легко!                                  2 раза   </a:t>
            </a:r>
            <a:br>
              <a:rPr lang="ru-RU" sz="2000" i="1" dirty="0" smtClean="0">
                <a:solidFill>
                  <a:srgbClr val="C00000"/>
                </a:solidFill>
                <a:effectLst/>
              </a:rPr>
            </a:br>
            <a:r>
              <a:rPr lang="ru-RU" sz="2000" i="1" dirty="0" smtClean="0">
                <a:solidFill>
                  <a:srgbClr val="C00000"/>
                </a:solidFill>
                <a:effectLst/>
              </a:rPr>
              <a:t>И туда и сюда повернёмся без труда!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тарковы\Desktop\осенние шаблоны\1b5cab3ac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73" y="2327563"/>
            <a:ext cx="5735782" cy="6234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i="1" u="sng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ИСПОЛНЯЕТСЯ танец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6626" name="Picture 2" descr="http://www.playcast.ru/uploads/2015/09/29/152590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16" y="817417"/>
            <a:ext cx="7523511" cy="5460245"/>
          </a:xfrm>
          <a:prstGeom prst="rect">
            <a:avLst/>
          </a:prstGeom>
          <a:noFill/>
        </p:spPr>
      </p:pic>
      <p:pic>
        <p:nvPicPr>
          <p:cNvPr id="1026" name="Picture 2" descr="D:\ФОТО ДОУ\дети 2017-2018\IMG_20171024_090901.jpg"/>
          <p:cNvPicPr>
            <a:picLocks noChangeAspect="1" noChangeArrowheads="1"/>
          </p:cNvPicPr>
          <p:nvPr/>
        </p:nvPicPr>
        <p:blipFill>
          <a:blip r:embed="rId4" cstate="print"/>
          <a:srcRect l="16909"/>
          <a:stretch>
            <a:fillRect/>
          </a:stretch>
        </p:blipFill>
        <p:spPr bwMode="auto">
          <a:xfrm>
            <a:off x="1149928" y="2922419"/>
            <a:ext cx="5001489" cy="3744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818" y="1637289"/>
            <a:ext cx="5888182" cy="373827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Ведущая:</a:t>
            </a:r>
            <a:r>
              <a:rPr lang="ru-RU" sz="2800" dirty="0" smtClean="0"/>
              <a:t> Что- то небо потемнело,</a:t>
            </a:r>
          </a:p>
          <a:p>
            <a:pPr>
              <a:buNone/>
            </a:pPr>
            <a:r>
              <a:rPr lang="ru-RU" sz="2800" dirty="0" smtClean="0"/>
              <a:t>И нагнало тучки.</a:t>
            </a:r>
          </a:p>
          <a:p>
            <a:pPr>
              <a:buNone/>
            </a:pPr>
            <a:r>
              <a:rPr lang="ru-RU" sz="2800" dirty="0" smtClean="0"/>
              <a:t>Дождик по земле стучит,</a:t>
            </a:r>
          </a:p>
          <a:p>
            <a:pPr>
              <a:buNone/>
            </a:pPr>
            <a:r>
              <a:rPr lang="ru-RU" sz="2800" dirty="0" smtClean="0"/>
              <a:t>Нам гулять не велит!</a:t>
            </a:r>
          </a:p>
          <a:p>
            <a:pPr>
              <a:buNone/>
            </a:pPr>
            <a:r>
              <a:rPr lang="ru-RU" sz="2800" dirty="0" smtClean="0"/>
              <a:t>Кажется, дождик начинается.</a:t>
            </a:r>
          </a:p>
          <a:p>
            <a:pPr>
              <a:buNone/>
            </a:pPr>
            <a:r>
              <a:rPr lang="ru-RU" sz="2800" i="1" u="sng" dirty="0" smtClean="0"/>
              <a:t>Звучит музыка «Дождь идёт».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5604" name="Picture 4" descr="http://www.playcast.ru/uploads/2014/04/06/813312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64" y="0"/>
            <a:ext cx="8520545" cy="6697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арковы\Desktop\осенние шаблоны\s222.jpg"/>
          <p:cNvPicPr>
            <a:picLocks noChangeAspect="1" noChangeArrowheads="1"/>
          </p:cNvPicPr>
          <p:nvPr/>
        </p:nvPicPr>
        <p:blipFill>
          <a:blip r:embed="rId2" cstate="print"/>
          <a:srcRect b="3030"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1163" y="609600"/>
            <a:ext cx="6470073" cy="45027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Ведущая: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Посмотрите, посмотрите,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Что за чудеса.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Вместе с музыкой сегодня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Дождик заплясал.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Если дождь идёт,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Погода плачет.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Что, ребята,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От дождя вас прячет?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Дети:</a:t>
            </a:r>
            <a:r>
              <a:rPr lang="ru-RU" sz="2400" dirty="0" smtClean="0">
                <a:solidFill>
                  <a:srgbClr val="C00000"/>
                </a:solidFill>
              </a:rPr>
              <a:t> Зонтик!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Ведуща</a:t>
            </a:r>
            <a:r>
              <a:rPr lang="ru-RU" sz="2400" dirty="0" smtClean="0">
                <a:solidFill>
                  <a:srgbClr val="C00000"/>
                </a:solidFill>
              </a:rPr>
              <a:t>я: Выходите, малышки, поиграть!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0962" name="AutoShape 2" descr="http://sunveter.ru/uploads/posts/2016-06/1465932478_dojd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http://sunveter.ru/uploads/posts/2016-06/1465932478_dojd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2618" y="0"/>
            <a:ext cx="5181601" cy="6521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арковы\Desktop\осенние шаблоны\s222.jpg"/>
          <p:cNvPicPr>
            <a:picLocks noChangeAspect="1" noChangeArrowheads="1"/>
          </p:cNvPicPr>
          <p:nvPr/>
        </p:nvPicPr>
        <p:blipFill>
          <a:blip r:embed="rId2" cstate="print"/>
          <a:srcRect b="3030"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0" y="260783"/>
            <a:ext cx="6954983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>
                <a:solidFill>
                  <a:schemeClr val="bg2">
                    <a:lumMod val="50000"/>
                  </a:schemeClr>
                </a:solidFill>
              </a:rPr>
              <a:t>ИГРА «ДОЖЛИК, НЕ СЕРДИСЬ!»</a:t>
            </a: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  <a:t>Солнышко в окошко светит к нам с утра,</a:t>
            </a:r>
            <a:b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  <a:t>Погулять немножко вышла детвора!</a:t>
            </a:r>
            <a:b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  <a:t>Если дождик попросить,</a:t>
            </a:r>
            <a:b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  <a:t>Он не будет моросить!</a:t>
            </a:r>
            <a:b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  <a:t>Дождик, дождик, не сердись,</a:t>
            </a:r>
            <a:b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  <a:t>Нас прогнать не торопись!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7650" name="Picture 2" descr="http://astersoft.net/images/7/5/krasivaja-animatsija-animashki-kart_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455" y="443345"/>
            <a:ext cx="4356968" cy="6788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Старковы\Desktop\осенние шаблоны\s222.jpg"/>
          <p:cNvPicPr>
            <a:picLocks noChangeAspect="1" noChangeArrowheads="1"/>
          </p:cNvPicPr>
          <p:nvPr/>
        </p:nvPicPr>
        <p:blipFill>
          <a:blip r:embed="rId2" cstate="print"/>
          <a:srcRect b="3030"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648692" y="318655"/>
            <a:ext cx="666403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Ведущая: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мы отдохнём, и стихи сейчас прочтём.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читают стихи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за время года?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Хмурится природа,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Листья опадают,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Птицы улетают,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Туча солнышко закрыла,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Осень наступила!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***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Ёжик лёг в свою кроватку,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уснул в неё сладко- сладко.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Осень ставенки закрыла,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Тихо лампу погасила.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 песню напевал,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ёжик зиму спал.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***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Жёлтый листик на ладошке,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Приложу его к щеке,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солнечное лето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держу в своей руке.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Жёлтый лист не улетай!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меня не забывай!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C:\Users\Старковы\Desktop\осенние шаблоны\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" y="1136072"/>
            <a:ext cx="8395857" cy="81741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Ведущая: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Танцевали мы и пели: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Веселились от души.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как весело встречают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Праздник Осени – малыши!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3014" name="Picture 6" descr="http://www.playcast.ru/uploads/2015/09/29/152590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44" y="166255"/>
            <a:ext cx="8283865" cy="6123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Старковы\Desktop\осенние шаблоны\201131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0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509" y="2089583"/>
            <a:ext cx="7467600" cy="1748125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СПАСИБО ЗА</a:t>
            </a:r>
            <a:br>
              <a:rPr lang="ru-RU" sz="80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80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ВНИМАНИЕ</a:t>
            </a:r>
            <a:endParaRPr lang="ru-RU" sz="80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5070" name="Picture 14" descr="http://www.playcast.ru/uploads/2015/09/29/152590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807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рковы\Desktop\осенние шаблоны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437" y="316201"/>
            <a:ext cx="7467600" cy="1143000"/>
          </a:xfrm>
        </p:spPr>
        <p:txBody>
          <a:bodyPr/>
          <a:lstStyle/>
          <a:p>
            <a:pPr algn="ctr"/>
            <a:r>
              <a:rPr lang="ru-RU" b="1" i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Описание материала: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1164" y="1554162"/>
            <a:ext cx="8340435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sz="2800" i="1" dirty="0" smtClean="0">
                <a:solidFill>
                  <a:srgbClr val="FF0000"/>
                </a:solidFill>
              </a:rPr>
              <a:t>Музыкальное воспитание в раннем возрасте способствует общему гармоничному развитию малышей, создает возможность для их творческого развития. Насыщенность развлечений эмоциональными и занимательными моментами повышает заинтересованность, а следовательно, и активность детей ко всему, что предлагается им в ходе развлечений. 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www.playcast.ru/uploads/2015/09/29/152590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702" y="3048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тарковы\Desktop\осенние шаблоны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9309" y="1080654"/>
            <a:ext cx="7495309" cy="49045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/>
              <a:t>   </a:t>
            </a:r>
            <a:r>
              <a:rPr lang="ru-RU" sz="2800" b="1" i="1" dirty="0" smtClean="0">
                <a:solidFill>
                  <a:srgbClr val="FF0000"/>
                </a:solidFill>
              </a:rPr>
              <a:t>Цель:</a:t>
            </a:r>
            <a:r>
              <a:rPr lang="ru-RU" sz="2800" i="1" dirty="0" smtClean="0">
                <a:solidFill>
                  <a:srgbClr val="FF0000"/>
                </a:solidFill>
              </a:rPr>
              <a:t> Вызвать у малышей радостное эмоции и обогатить новыми яркими впечатлениями.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Задачи:</a:t>
            </a:r>
            <a:r>
              <a:rPr lang="ru-RU" sz="2800" i="1" dirty="0" smtClean="0">
                <a:solidFill>
                  <a:srgbClr val="FF0000"/>
                </a:solidFill>
              </a:rPr>
              <a:t> Развивать у детей эстетическое восприятие музыки; знакомить с природой и животными. 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Способы:</a:t>
            </a:r>
            <a:r>
              <a:rPr lang="ru-RU" sz="2800" i="1" dirty="0" smtClean="0">
                <a:solidFill>
                  <a:srgbClr val="FF0000"/>
                </a:solidFill>
              </a:rPr>
              <a:t> Песенки, упражнения, игры, танцы.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playcast.ru/uploads/2015/09/29/152590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75" y="51261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тарковы\Desktop\осенние шаблоны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653" y="484910"/>
            <a:ext cx="7135091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Дети, взявшись за руки, входят цепочкой в зал за воспитателем, образуют круг.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54727" y="1554162"/>
            <a:ext cx="75368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Ведущая</a:t>
            </a:r>
            <a:r>
              <a:rPr lang="ru-RU" sz="2800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</a:t>
            </a:r>
            <a:r>
              <a:rPr lang="ru-RU" sz="2800" dirty="0" smtClean="0">
                <a:solidFill>
                  <a:srgbClr val="C00000"/>
                </a:solidFill>
              </a:rPr>
              <a:t> Здравствуйте, дорогие дети и гости!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Перестали птички петь, солнышко не греет,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А на улице теперь стало холоднее.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Мелкий дождик поливает,-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Это Осенью бывает!</a:t>
            </a: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Песня «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Осень</a:t>
            </a:r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» </a:t>
            </a:r>
            <a:endParaRPr lang="ru-RU" sz="2800" dirty="0" smtClean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тарковы\Desktop\осенние шаблоны\1b5cab3ac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30036" y="2522004"/>
            <a:ext cx="4696691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 читают стихи</a:t>
            </a:r>
            <a:r>
              <a:rPr lang="ru-RU" b="1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Дует, дует ветер,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Дует, задувает.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Желтые листочки,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дерева срывает.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***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летят листочки,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Кружат по дорожке.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Падают листочки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Прямо нам под ножки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тарковы\Desktop\осенние шаблоны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75163" y="997526"/>
            <a:ext cx="6816435" cy="58604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u="sng" dirty="0" smtClean="0">
                <a:solidFill>
                  <a:srgbClr val="C00000"/>
                </a:solidFill>
              </a:rPr>
              <a:t>Дети садятся на стульчики.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Ведущий:</a:t>
            </a:r>
            <a:r>
              <a:rPr lang="ru-RU" sz="2400" dirty="0" smtClean="0">
                <a:solidFill>
                  <a:srgbClr val="C00000"/>
                </a:solidFill>
              </a:rPr>
              <a:t> Осень достала краски,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		Ей много покрасить нужно: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		Листья –жёлтым и красным,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		Серым- небо и лужи.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		Посмотрите, как красиво осенью!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		Мы пойдём гулять сейчас,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		Я зову с собою вас!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(Дети под музыку выполняют образные движения)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Старковы\Desktop\осенние шаблоны\s222.jpg"/>
          <p:cNvPicPr>
            <a:picLocks noChangeAspect="1" noChangeArrowheads="1"/>
          </p:cNvPicPr>
          <p:nvPr/>
        </p:nvPicPr>
        <p:blipFill>
          <a:blip r:embed="rId2" cstate="print"/>
          <a:srcRect b="3030"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544" y="789710"/>
            <a:ext cx="7578437" cy="1413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i="1" dirty="0" smtClean="0">
                <a:solidFill>
                  <a:schemeClr val="bg1"/>
                </a:solidFill>
                <a:effectLst/>
              </a:rPr>
              <a:t>(</a:t>
            </a:r>
            <a:r>
              <a:rPr lang="ru-RU" sz="1800" i="1" u="sng" dirty="0" smtClean="0">
                <a:solidFill>
                  <a:schemeClr val="bg1"/>
                </a:solidFill>
                <a:effectLst/>
              </a:rPr>
              <a:t>воспитатель показывает мышку- игрушку)</a:t>
            </a:r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7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Ведущая:</a:t>
            </a:r>
            <a:r>
              <a:rPr lang="ru-RU" sz="27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effectLst/>
              </a:rPr>
              <a:t>Мышка, мышка, серое пальтишко,</a:t>
            </a:r>
            <a:br>
              <a:rPr lang="ru-RU" sz="2700" dirty="0" smtClean="0">
                <a:solidFill>
                  <a:schemeClr val="bg1"/>
                </a:solidFill>
                <a:effectLst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</a:rPr>
              <a:t>         Мышка тихо идёт, в норку зёрнышко несёт!</a:t>
            </a:r>
            <a:r>
              <a:rPr lang="ru-RU" sz="2700" i="1" dirty="0" smtClean="0">
                <a:solidFill>
                  <a:schemeClr val="bg1"/>
                </a:solidFill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  <a:effectLst/>
              </a:rPr>
              <a:t>(</a:t>
            </a:r>
            <a:r>
              <a:rPr lang="ru-RU" sz="1800" i="1" dirty="0" smtClean="0">
                <a:solidFill>
                  <a:schemeClr val="bg1"/>
                </a:solidFill>
                <a:effectLst/>
              </a:rPr>
              <a:t>дети идут за мышкой пружинным шагом )</a:t>
            </a:r>
            <a:r>
              <a:rPr lang="ru-RU" dirty="0" smtClean="0">
                <a:solidFill>
                  <a:schemeClr val="bg1"/>
                </a:solidFill>
                <a:effectLst/>
              </a:rPr>
              <a:t/>
            </a:r>
            <a:br>
              <a:rPr lang="ru-RU" dirty="0" smtClean="0">
                <a:solidFill>
                  <a:schemeClr val="bg1"/>
                </a:solidFill>
                <a:effectLst/>
              </a:rPr>
            </a:b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18434" name="Picture 2" descr="http://logopsi.ucoz.com/_fr/3/6668804.jpg"/>
          <p:cNvPicPr>
            <a:picLocks noChangeAspect="1" noChangeArrowheads="1"/>
          </p:cNvPicPr>
          <p:nvPr/>
        </p:nvPicPr>
        <p:blipFill>
          <a:blip r:embed="rId3" cstate="print"/>
          <a:srcRect l="3100" t="1808" r="3196" b="1960"/>
          <a:stretch>
            <a:fillRect/>
          </a:stretch>
        </p:blipFill>
        <p:spPr bwMode="auto">
          <a:xfrm>
            <a:off x="2757053" y="2260012"/>
            <a:ext cx="3117273" cy="4279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арковы\Desktop\осенние шаблоны\s222.jpg"/>
          <p:cNvPicPr>
            <a:picLocks noChangeAspect="1" noChangeArrowheads="1"/>
          </p:cNvPicPr>
          <p:nvPr/>
        </p:nvPicPr>
        <p:blipFill>
          <a:blip r:embed="rId2" cstate="print"/>
          <a:srcRect b="3030"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4" y="678872"/>
            <a:ext cx="7204364" cy="1662545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chemeClr val="bg1"/>
                </a:solidFill>
                <a:effectLst/>
              </a:rPr>
              <a:t>                                        (воспитатель показывает мишку).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/>
              </a:rPr>
            </a:br>
            <a:r>
              <a:rPr lang="ru-RU" sz="27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Ведущий:</a:t>
            </a:r>
            <a:r>
              <a:rPr lang="ru-RU" sz="2700" b="1" dirty="0" smtClean="0">
                <a:solidFill>
                  <a:schemeClr val="bg1"/>
                </a:solidFill>
                <a:effectLst/>
              </a:rPr>
              <a:t>     </a:t>
            </a:r>
            <a:r>
              <a:rPr lang="ru-RU" sz="2700" dirty="0" smtClean="0">
                <a:solidFill>
                  <a:schemeClr val="bg1"/>
                </a:solidFill>
                <a:effectLst/>
              </a:rPr>
              <a:t>А за мышкой шёл медведь,</a:t>
            </a:r>
            <a:br>
              <a:rPr lang="ru-RU" sz="2700" dirty="0" smtClean="0">
                <a:solidFill>
                  <a:schemeClr val="bg1"/>
                </a:solidFill>
                <a:effectLst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</a:rPr>
              <a:t>		Да как начал он реветь:</a:t>
            </a:r>
            <a:br>
              <a:rPr lang="ru-RU" sz="2700" dirty="0" smtClean="0">
                <a:solidFill>
                  <a:schemeClr val="bg1"/>
                </a:solidFill>
                <a:effectLst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</a:rPr>
              <a:t>		«У-у-у! У-у-у! Я вразвалочку иду!</a:t>
            </a:r>
            <a:br>
              <a:rPr lang="ru-RU" sz="2700" dirty="0" smtClean="0">
                <a:solidFill>
                  <a:schemeClr val="bg1"/>
                </a:solidFill>
                <a:effectLst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</a:rPr>
              <a:t>                              </a:t>
            </a:r>
            <a:r>
              <a:rPr lang="ru-RU" sz="1800" i="1" dirty="0" smtClean="0">
                <a:solidFill>
                  <a:schemeClr val="bg1"/>
                </a:solidFill>
                <a:effectLst/>
              </a:rPr>
              <a:t>( дети идут вперевалочку)</a:t>
            </a:r>
            <a:endParaRPr lang="ru-RU" sz="1800" dirty="0">
              <a:solidFill>
                <a:schemeClr val="bg1"/>
              </a:solidFill>
              <a:effectLst/>
            </a:endParaRPr>
          </a:p>
        </p:txBody>
      </p:sp>
      <p:pic>
        <p:nvPicPr>
          <p:cNvPr id="21508" name="Picture 4" descr="http://www.playcast.ru/uploads/2017/01/22/213670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7854" y="1863435"/>
            <a:ext cx="6359237" cy="5604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тарковы\Desktop\осенние шаблоны\s222.jpg"/>
          <p:cNvPicPr>
            <a:picLocks noChangeAspect="1" noChangeArrowheads="1"/>
          </p:cNvPicPr>
          <p:nvPr/>
        </p:nvPicPr>
        <p:blipFill>
          <a:blip r:embed="rId2" cstate="print"/>
          <a:srcRect b="3030"/>
          <a:stretch>
            <a:fillRect/>
          </a:stretch>
        </p:blipFill>
        <p:spPr bwMode="auto">
          <a:xfrm>
            <a:off x="0" y="0"/>
            <a:ext cx="9144000" cy="7065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8" y="1260764"/>
            <a:ext cx="7924800" cy="1260762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chemeClr val="bg1"/>
                </a:solidFill>
                <a:effectLst/>
              </a:rPr>
              <a:t>                                (воспитатель показывает зайчика)</a:t>
            </a:r>
            <a:r>
              <a:rPr lang="ru-RU" sz="27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/>
              </a:rPr>
            </a:br>
            <a:r>
              <a:rPr lang="ru-RU" sz="27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Ведущий:</a:t>
            </a:r>
            <a:r>
              <a:rPr lang="ru-RU" sz="2700" dirty="0" smtClean="0">
                <a:solidFill>
                  <a:schemeClr val="bg1"/>
                </a:solidFill>
                <a:effectLst/>
              </a:rPr>
              <a:t> А весёлые зайчата- длинноухие ребята,</a:t>
            </a:r>
            <a:br>
              <a:rPr lang="ru-RU" sz="2700" dirty="0" smtClean="0">
                <a:solidFill>
                  <a:schemeClr val="bg1"/>
                </a:solidFill>
                <a:effectLst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</a:rPr>
              <a:t>		Прыг да скок, прыг да скок,</a:t>
            </a:r>
            <a:br>
              <a:rPr lang="ru-RU" sz="2700" dirty="0" smtClean="0">
                <a:solidFill>
                  <a:schemeClr val="bg1"/>
                </a:solidFill>
                <a:effectLst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</a:rPr>
              <a:t>		Через поле,- и в лесок!</a:t>
            </a:r>
            <a:br>
              <a:rPr lang="ru-RU" sz="2700" dirty="0" smtClean="0">
                <a:solidFill>
                  <a:schemeClr val="bg1"/>
                </a:solidFill>
                <a:effectLst/>
              </a:rPr>
            </a:br>
            <a:r>
              <a:rPr lang="ru-RU" sz="2700" dirty="0" smtClean="0">
                <a:solidFill>
                  <a:schemeClr val="bg1"/>
                </a:solidFill>
                <a:effectLst/>
              </a:rPr>
              <a:t>             </a:t>
            </a:r>
            <a:r>
              <a:rPr lang="ru-RU" sz="1800" i="1" dirty="0" smtClean="0">
                <a:solidFill>
                  <a:schemeClr val="bg1"/>
                </a:solidFill>
                <a:effectLst/>
              </a:rPr>
              <a:t>( дети прыгают на двух ногах с продвижением вперёд).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20482" name="Picture 2" descr="http://img0.liveinternet.ru/images/attach/c/5/86/541/86541006_0281n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5709" y="2348346"/>
            <a:ext cx="2632941" cy="373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171</TotalTime>
  <Words>354</Words>
  <Application>Microsoft Office PowerPoint</Application>
  <PresentationFormat>Экран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Старкова Екатерина Владимировна воспитатель 1 кв. категории </vt:lpstr>
      <vt:lpstr>Описание материала: </vt:lpstr>
      <vt:lpstr>Слайд 3</vt:lpstr>
      <vt:lpstr>Дети, взявшись за руки, входят цепочкой в зал за воспитателем, образуют круг. </vt:lpstr>
      <vt:lpstr>Слайд 5</vt:lpstr>
      <vt:lpstr>Слайд 6</vt:lpstr>
      <vt:lpstr>(воспитатель показывает мышку- игрушку) Ведущая: Мышка, мышка, серое пальтишко,          Мышка тихо идёт, в норку зёрнышко несёт! (дети идут за мышкой пружинным шагом ) </vt:lpstr>
      <vt:lpstr>                                        (воспитатель показывает мишку). Ведущий:     А за мышкой шёл медведь,   Да как начал он реветь:   «У-у-у! У-у-у! Я вразвалочку иду!                               ( дети идут вперевалочку)</vt:lpstr>
      <vt:lpstr>                                (воспитатель показывает зайчика) Ведущий: А весёлые зайчата- длинноухие ребята,   Прыг да скок, прыг да скок,   Через поле,- и в лесок!              ( дети прыгают на двух ногах с продвижением вперёд). </vt:lpstr>
      <vt:lpstr>Слайд 10</vt:lpstr>
      <vt:lpstr>      Осенний танец под фонограмму.  1.Мы ногами – топ-топ-топ, Мы руками – хлоп-хлоп-хлоп!                         2 раза И туда и сюда повернёмся без труда!   2.Мы головками кивнём, Дружно ручками махнём!                                   2 раза И туда и сюда повернёмся без труда!   3.Мы подпрыгнем высоко, Прыгать вместе так легко!                                  2 раза    И туда и сюда повернёмся без труда!  </vt:lpstr>
      <vt:lpstr>ИСПОЛНЯЕТСЯ танец</vt:lpstr>
      <vt:lpstr>Слайд 13</vt:lpstr>
      <vt:lpstr>Слайд 14</vt:lpstr>
      <vt:lpstr>      ИГРА «ДОЖЛИК, НЕ СЕРДИСЬ!» Солнышко в окошко светит к нам с утра, Погулять немножко вышла детвора! Если дождик попросить, Он не будет моросить! Дождик, дождик, не сердись, Нас прогнать не торопись! </vt:lpstr>
      <vt:lpstr>Слайд 16</vt:lpstr>
      <vt:lpstr>       Ведущая:  Танцевали мы и пели: Веселились от души. Вот как весело встречают Праздник Осени – малыши! </vt:lpstr>
      <vt:lpstr>СПАСИБО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Старковы</cp:lastModifiedBy>
  <cp:revision>81</cp:revision>
  <dcterms:created xsi:type="dcterms:W3CDTF">2014-09-16T21:35:53Z</dcterms:created>
  <dcterms:modified xsi:type="dcterms:W3CDTF">2017-10-25T14:07:02Z</dcterms:modified>
</cp:coreProperties>
</file>